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73" r:id="rId3"/>
    <p:sldId id="258" r:id="rId4"/>
    <p:sldId id="289" r:id="rId5"/>
    <p:sldId id="290" r:id="rId6"/>
    <p:sldId id="256" r:id="rId7"/>
    <p:sldId id="262" r:id="rId8"/>
    <p:sldId id="263" r:id="rId9"/>
    <p:sldId id="291" r:id="rId10"/>
    <p:sldId id="293" r:id="rId11"/>
    <p:sldId id="294" r:id="rId12"/>
    <p:sldId id="268" r:id="rId13"/>
    <p:sldId id="269" r:id="rId14"/>
    <p:sldId id="296" r:id="rId15"/>
    <p:sldId id="297" r:id="rId16"/>
    <p:sldId id="298" r:id="rId17"/>
    <p:sldId id="299" r:id="rId18"/>
    <p:sldId id="300" r:id="rId19"/>
    <p:sldId id="301" r:id="rId20"/>
    <p:sldId id="302" r:id="rId21"/>
    <p:sldId id="303" r:id="rId22"/>
    <p:sldId id="304" r:id="rId23"/>
    <p:sldId id="305" r:id="rId24"/>
    <p:sldId id="306" r:id="rId25"/>
    <p:sldId id="307" r:id="rId26"/>
    <p:sldId id="308" r:id="rId27"/>
    <p:sldId id="309" r:id="rId28"/>
    <p:sldId id="310" r:id="rId29"/>
    <p:sldId id="311" r:id="rId30"/>
    <p:sldId id="312" r:id="rId31"/>
    <p:sldId id="313" r:id="rId3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D1A7"/>
    <a:srgbClr val="E4B06A"/>
    <a:srgbClr val="6783A1"/>
    <a:srgbClr val="D82880"/>
    <a:srgbClr val="FBFFFF"/>
    <a:srgbClr val="FEFEF1"/>
    <a:srgbClr val="869CB0"/>
    <a:srgbClr val="FFFFFF"/>
    <a:srgbClr val="FFFFFB"/>
    <a:srgbClr val="FFFE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68" d="100"/>
          <a:sy n="68" d="100"/>
        </p:scale>
        <p:origin x="48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D05ECE-4E7F-45DC-8B20-069BBA24EF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C263BD8-0619-4957-89BE-006690B0ED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3E6F27C-B382-4E61-8399-97B7975166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C139A-5DE9-453F-A52A-BBB99EA0FF79}" type="datetimeFigureOut">
              <a:rPr lang="fr-FR" smtClean="0"/>
              <a:pPr/>
              <a:t>02/01/2020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734CB18-D2D0-4211-8FCF-12902EC9A0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DF9CEC8-BC57-4471-A91D-E6A018363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25F77-82D1-4609-ABEA-6752CFC3BC6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7199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B94FB5-6AB2-4EE6-930B-C7ED193601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985F154-6139-4F87-9613-A1C6661C9B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B224900-6A3A-446D-985A-6E39638C6F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C139A-5DE9-453F-A52A-BBB99EA0FF79}" type="datetimeFigureOut">
              <a:rPr lang="fr-FR" smtClean="0"/>
              <a:pPr/>
              <a:t>02/01/2020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2A98C5-CC65-4FC7-8773-094CC65ED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D8D6859-C36A-4917-B144-C1D98A248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25F77-82D1-4609-ABEA-6752CFC3BC6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58858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AE22FF-420F-4CE3-AD91-B58527FB5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56945DE-EF62-4E7A-B9A5-4219ACD1FF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D993C66-2F4C-46CD-A846-0672DADB06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C139A-5DE9-453F-A52A-BBB99EA0FF79}" type="datetimeFigureOut">
              <a:rPr lang="fr-FR" smtClean="0"/>
              <a:pPr/>
              <a:t>02/01/2020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0E1EE95-5C07-4A4B-949F-CEA780E59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418096F-89FC-4ED3-9DC3-A63B103D3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25F77-82D1-4609-ABEA-6752CFC3BC6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24778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5355CD-4F70-4B1F-AA69-754D31D4D7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D5B3B6C-C55F-49CB-B83C-DDF3305B07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369E5AA-84D9-4DC3-A352-075541558E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6918D7D-213E-45B9-976F-45F8A700AF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C139A-5DE9-453F-A52A-BBB99EA0FF79}" type="datetimeFigureOut">
              <a:rPr lang="fr-FR" smtClean="0"/>
              <a:pPr/>
              <a:t>02/01/2020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EA377C3-BB73-40F5-9B65-06FF380496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B6A9CB3-EE8B-4B45-B1D3-3CB0C47E9B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25F77-82D1-4609-ABEA-6752CFC3BC6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90070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289D7B-C28C-4D24-90F4-8008DD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6F7B7E9-B6A3-441A-8B06-A238F083D1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41452F1-BC96-46A8-8E74-553B3DB068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3D041FA-973F-43FE-B79E-E5C19FA1DB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32D42BBE-D209-45CF-8EBC-937BC14CAD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BA365C66-FC9E-4DBA-BE98-69DDCF0257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C139A-5DE9-453F-A52A-BBB99EA0FF79}" type="datetimeFigureOut">
              <a:rPr lang="fr-FR" smtClean="0"/>
              <a:pPr/>
              <a:t>02/01/2020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F77E6052-377B-4647-9336-56C10FC00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F23A8E32-1123-4513-8FCB-3E9EE47E9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25F77-82D1-4609-ABEA-6752CFC3BC6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85854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846DD6-60C9-4252-8445-A1814B7762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E328509E-A287-4A4D-AC6A-8A5D92C5E5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C139A-5DE9-453F-A52A-BBB99EA0FF79}" type="datetimeFigureOut">
              <a:rPr lang="fr-FR" smtClean="0"/>
              <a:pPr/>
              <a:t>02/01/2020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32E1429-1E20-43DE-B78A-14885E2BD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D8827E7-CDF5-4FE9-9681-12A407DAF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25F77-82D1-4609-ABEA-6752CFC3BC6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19842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538A208-D850-4B1C-B49F-59B3873EA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C139A-5DE9-453F-A52A-BBB99EA0FF79}" type="datetimeFigureOut">
              <a:rPr lang="fr-FR" smtClean="0"/>
              <a:pPr/>
              <a:t>02/01/2020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418888A-260B-4C83-8B5D-80ECD213DD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881BC45-16E8-4B1A-B33A-E9C4A225B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25F77-82D1-4609-ABEA-6752CFC3BC6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4471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ACACEB-E3D5-43CB-9658-CE698163E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0099E96-DD6B-4A8E-9C8C-40ABC0C876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FCB6968-DC1B-4C5C-9AFF-CCEF0FCCA1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8549E5C-B237-4A35-AE1E-A1A518CBF9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C139A-5DE9-453F-A52A-BBB99EA0FF79}" type="datetimeFigureOut">
              <a:rPr lang="fr-FR" smtClean="0"/>
              <a:pPr/>
              <a:t>02/01/2020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DE350D8-AFEC-47AE-AB9B-13C0FB9CA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AA4BE86-5CDF-4087-9688-D2163A64D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25F77-82D1-4609-ABEA-6752CFC3BC6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94034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5304FE-50B9-48AB-9A35-2E797AC6D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2B6BB09-81BB-4426-A214-8F436E5E60F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4819CE9-3377-4218-98E8-E0D243901D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36EA05A-9AA3-4A61-8999-DFEFF20C0B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C139A-5DE9-453F-A52A-BBB99EA0FF79}" type="datetimeFigureOut">
              <a:rPr lang="fr-FR" smtClean="0"/>
              <a:pPr/>
              <a:t>02/01/2020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4A7D4CF-2511-4343-A71D-571E4EDA3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F151B19-793C-44B1-9DF8-6633D0F94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25F77-82D1-4609-ABEA-6752CFC3BC6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86818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F27446-30B9-400B-B35E-4B2E5733A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8332F10-3C91-4E3D-B075-81B546B670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8EACCE3-ACA5-4B10-A041-F3EACD48FD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C139A-5DE9-453F-A52A-BBB99EA0FF79}" type="datetimeFigureOut">
              <a:rPr lang="fr-FR" smtClean="0"/>
              <a:pPr/>
              <a:t>02/01/2020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87E97B2-3A2A-4739-B482-54942CE76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09C2E4A-4171-4C95-8816-880A75C03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25F77-82D1-4609-ABEA-6752CFC3BC6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92781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45C9391A-AD5E-44BA-8F73-86924E73C6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328129E-8F8B-4EA5-A1A4-DAFB1D7B6F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29F20F-36B4-4141-A6AB-75E8FA3076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C139A-5DE9-453F-A52A-BBB99EA0FF79}" type="datetimeFigureOut">
              <a:rPr lang="fr-FR" smtClean="0"/>
              <a:pPr/>
              <a:t>02/01/2020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742DF8B-763F-4F5C-9CBD-03A21FC6D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4ED2B1F-8F66-4D4B-B4C7-69056CC95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25F77-82D1-4609-ABEA-6752CFC3BC6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40306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E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03F1DE0-4DF2-4A44-A048-A35C907EF6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32BC09C-70BB-4AEC-A0DF-0847787A6F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7256C24-B835-4A74-9B94-770D26148C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9C139A-5DE9-453F-A52A-BBB99EA0FF79}" type="datetimeFigureOut">
              <a:rPr lang="fr-FR" smtClean="0"/>
              <a:pPr/>
              <a:t>02/01/2020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F3C0167-C86B-4237-93F4-46C7521B49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549C8A9-6B71-4764-8EFC-2DAC924F13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125F77-82D1-4609-ABEA-6752CFC3BC6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4216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jpe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P7mujYQG_wo?feature=oembed" TargetMode="Externa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melimelune.com/wp-content/uploads/sites/21/2018/08/Rituel-G%C3%A9ographie-blog.pdf" TargetMode="Externa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2.jpe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enkJyiOr15k?feature=oembed" TargetMode="Externa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melimelune.com/wp-content/uploads/sites/21/2018/08/Rituel-G%C3%A9ographie-blog.pdf" TargetMode="Externa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8.jpe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Y2Sq1RoqiI4?feature=oembed" TargetMode="Externa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melimelune.com/wp-content/uploads/sites/21/2018/08/Rituel-G%C3%A9ographie-blog.pdf" TargetMode="Externa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e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4.jpe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F5HYJkFRW5s?start=82&amp;feature=oembed" TargetMode="Externa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jpeg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1.jpe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3Z7bqCf9In8?feature=oembed" TargetMode="Externa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microsoft.com/office/2007/relationships/hdphoto" Target="../media/hdphoto1.wdp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jpeg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7.jpe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MoKMyCa_BYU?feature=oembed" TargetMode="Externa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microsoft.com/office/2007/relationships/hdphoto" Target="../media/hdphoto1.wdp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0.png"/><Relationship Id="rId4" Type="http://schemas.openxmlformats.org/officeDocument/2006/relationships/image" Target="../media/image39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save.pn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304798"/>
            <a:ext cx="12192000" cy="6154057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1AB419E-083B-4AEB-A497-164CFD4C2A4E}"/>
              </a:ext>
            </a:extLst>
          </p:cNvPr>
          <p:cNvSpPr txBox="1"/>
          <p:nvPr/>
        </p:nvSpPr>
        <p:spPr>
          <a:xfrm>
            <a:off x="2339926" y="3049624"/>
            <a:ext cx="751214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0" dirty="0">
                <a:latin typeface="GrilledCheese BTN Toasted" panose="020B0904060402040206" pitchFamily="34" charset="0"/>
              </a:rPr>
              <a:t>Période 3 : </a:t>
            </a:r>
          </a:p>
          <a:p>
            <a:pPr algn="ctr"/>
            <a:r>
              <a:rPr lang="fr-FR" sz="6000" dirty="0">
                <a:latin typeface="GrilledCheese BTN Toasted" panose="020B0904060402040206" pitchFamily="34" charset="0"/>
              </a:rPr>
              <a:t>voyage à travers l’Océanie</a:t>
            </a: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BF111FDC-2377-438E-9DB0-49024133BAC0}"/>
              </a:ext>
            </a:extLst>
          </p:cNvPr>
          <p:cNvSpPr/>
          <p:nvPr/>
        </p:nvSpPr>
        <p:spPr>
          <a:xfrm>
            <a:off x="8923159" y="3497943"/>
            <a:ext cx="3094669" cy="2714172"/>
          </a:xfrm>
          <a:prstGeom prst="ellipse">
            <a:avLst/>
          </a:prstGeom>
          <a:noFill/>
          <a:ln w="381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14243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extérieur, texte, carte&#10;&#10;Description générée automatiquement">
            <a:extLst>
              <a:ext uri="{FF2B5EF4-FFF2-40B4-BE49-F238E27FC236}">
                <a16:creationId xmlns:a16="http://schemas.microsoft.com/office/drawing/2014/main" id="{DB3C2424-76AF-496F-B04F-FEE7C62A924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10632"/>
            <a:ext cx="12192000" cy="5347368"/>
          </a:xfrm>
          <a:prstGeom prst="rect">
            <a:avLst/>
          </a:prstGeom>
        </p:spPr>
      </p:pic>
      <p:pic>
        <p:nvPicPr>
          <p:cNvPr id="30722" name="Picture 2" descr="maison queenslander australie"/>
          <p:cNvPicPr>
            <a:picLocks noChangeAspect="1" noChangeArrowheads="1"/>
          </p:cNvPicPr>
          <p:nvPr/>
        </p:nvPicPr>
        <p:blipFill>
          <a:blip r:embed="rId4" cstate="print"/>
          <a:srcRect l="18007" r="14326"/>
          <a:stretch>
            <a:fillRect/>
          </a:stretch>
        </p:blipFill>
        <p:spPr bwMode="auto">
          <a:xfrm rot="20372398">
            <a:off x="721330" y="1045296"/>
            <a:ext cx="4840047" cy="35495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85116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extérieur, texte, carte&#10;&#10;Description générée automatiquement">
            <a:extLst>
              <a:ext uri="{FF2B5EF4-FFF2-40B4-BE49-F238E27FC236}">
                <a16:creationId xmlns:a16="http://schemas.microsoft.com/office/drawing/2014/main" id="{DB3C2424-76AF-496F-B04F-FEE7C62A924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10632"/>
            <a:ext cx="12192000" cy="5347368"/>
          </a:xfrm>
          <a:prstGeom prst="rect">
            <a:avLst/>
          </a:prstGeom>
        </p:spPr>
      </p:pic>
      <p:pic>
        <p:nvPicPr>
          <p:cNvPr id="29698" name="Picture 2" descr="maison queenslander australie"/>
          <p:cNvPicPr>
            <a:picLocks noChangeAspect="1" noChangeArrowheads="1"/>
          </p:cNvPicPr>
          <p:nvPr/>
        </p:nvPicPr>
        <p:blipFill>
          <a:blip r:embed="rId4" cstate="print"/>
          <a:srcRect l="16425" r="11874"/>
          <a:stretch>
            <a:fillRect/>
          </a:stretch>
        </p:blipFill>
        <p:spPr bwMode="auto">
          <a:xfrm rot="20610468">
            <a:off x="594032" y="1328332"/>
            <a:ext cx="5035950" cy="34854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9700" name="Picture 4" descr="Résultat de recherche d'images pour &quot;opéra de Sydney&quot;&quot;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74269" y="2743201"/>
            <a:ext cx="5928591" cy="392611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629595974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extérieur, texte, carte&#10;&#10;Description générée automatiquement">
            <a:extLst>
              <a:ext uri="{FF2B5EF4-FFF2-40B4-BE49-F238E27FC236}">
                <a16:creationId xmlns:a16="http://schemas.microsoft.com/office/drawing/2014/main" id="{DB3C2424-76AF-496F-B04F-FEE7C62A92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10632"/>
            <a:ext cx="12192000" cy="5347368"/>
          </a:xfrm>
          <a:prstGeom prst="rect">
            <a:avLst/>
          </a:prstGeom>
        </p:spPr>
      </p:pic>
      <p:pic>
        <p:nvPicPr>
          <p:cNvPr id="29698" name="Picture 2" descr="maison queenslander australie"/>
          <p:cNvPicPr>
            <a:picLocks noChangeAspect="1" noChangeArrowheads="1"/>
          </p:cNvPicPr>
          <p:nvPr/>
        </p:nvPicPr>
        <p:blipFill>
          <a:blip r:embed="rId5" cstate="print"/>
          <a:srcRect l="16425" r="11874"/>
          <a:stretch>
            <a:fillRect/>
          </a:stretch>
        </p:blipFill>
        <p:spPr bwMode="auto">
          <a:xfrm rot="20610468">
            <a:off x="374944" y="643116"/>
            <a:ext cx="5035950" cy="34854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9700" name="Picture 4" descr="Résultat de recherche d'images pour &quot;opéra de Sydney&quot;&quot;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74269" y="2743201"/>
            <a:ext cx="5928591" cy="392611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2" name="Média en ligne 1" title="Musique Aborigￃﾨne d'Australie ￰ﾟﾌﾏ">
            <a:hlinkClick r:id="" action="ppaction://media"/>
            <a:extLst>
              <a:ext uri="{FF2B5EF4-FFF2-40B4-BE49-F238E27FC236}">
                <a16:creationId xmlns:a16="http://schemas.microsoft.com/office/drawing/2014/main" id="{5F30BC2E-970A-4CF1-AD15-8EE751511C42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7"/>
          <a:stretch>
            <a:fillRect/>
          </a:stretch>
        </p:blipFill>
        <p:spPr>
          <a:xfrm>
            <a:off x="3181350" y="1244600"/>
            <a:ext cx="5829300" cy="436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59597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extérieur, texte, carte&#10;&#10;Description générée automatiquement">
            <a:extLst>
              <a:ext uri="{FF2B5EF4-FFF2-40B4-BE49-F238E27FC236}">
                <a16:creationId xmlns:a16="http://schemas.microsoft.com/office/drawing/2014/main" id="{DB3C2424-76AF-496F-B04F-FEE7C62A924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10632"/>
            <a:ext cx="12192000" cy="5347368"/>
          </a:xfrm>
          <a:prstGeom prst="rect">
            <a:avLst/>
          </a:prstGeom>
        </p:spPr>
      </p:pic>
      <p:pic>
        <p:nvPicPr>
          <p:cNvPr id="29698" name="Picture 2" descr="maison queenslander australie"/>
          <p:cNvPicPr>
            <a:picLocks noChangeAspect="1" noChangeArrowheads="1"/>
          </p:cNvPicPr>
          <p:nvPr/>
        </p:nvPicPr>
        <p:blipFill>
          <a:blip r:embed="rId4" cstate="print"/>
          <a:srcRect l="16425" r="11874"/>
          <a:stretch>
            <a:fillRect/>
          </a:stretch>
        </p:blipFill>
        <p:spPr bwMode="auto">
          <a:xfrm rot="20610468">
            <a:off x="594032" y="1328332"/>
            <a:ext cx="5035950" cy="3485431"/>
          </a:xfrm>
          <a:prstGeom prst="rect">
            <a:avLst/>
          </a:prstGeom>
          <a:noFill/>
        </p:spPr>
      </p:pic>
      <p:pic>
        <p:nvPicPr>
          <p:cNvPr id="29700" name="Picture 4" descr="Résultat de recherche d'images pour &quot;opéra de Sydney&quot;&quot;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74269" y="2743201"/>
            <a:ext cx="5928591" cy="3926114"/>
          </a:xfrm>
          <a:prstGeom prst="rect">
            <a:avLst/>
          </a:prstGeom>
          <a:noFill/>
        </p:spPr>
      </p:pic>
      <p:sp>
        <p:nvSpPr>
          <p:cNvPr id="10" name="ZoneTexte 9">
            <a:hlinkClick r:id="rId6"/>
            <a:extLst>
              <a:ext uri="{FF2B5EF4-FFF2-40B4-BE49-F238E27FC236}">
                <a16:creationId xmlns:a16="http://schemas.microsoft.com/office/drawing/2014/main" id="{824D83C9-7B92-42A8-B6EF-141C51E250AC}"/>
              </a:ext>
            </a:extLst>
          </p:cNvPr>
          <p:cNvSpPr txBox="1"/>
          <p:nvPr/>
        </p:nvSpPr>
        <p:spPr>
          <a:xfrm>
            <a:off x="2057554" y="4673992"/>
            <a:ext cx="6015397" cy="988965"/>
          </a:xfrm>
          <a:prstGeom prst="doubleWave">
            <a:avLst/>
          </a:prstGeom>
          <a:solidFill>
            <a:srgbClr val="00B0F0"/>
          </a:solidFill>
          <a:ln w="762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200" dirty="0">
                <a:latin typeface="KG Summer Sunshine Blackout" panose="02000000000000000000" pitchFamily="2" charset="0"/>
              </a:rPr>
              <a:t>énigme du pays n°8</a:t>
            </a:r>
          </a:p>
        </p:txBody>
      </p:sp>
    </p:spTree>
    <p:extLst>
      <p:ext uri="{BB962C8B-B14F-4D97-AF65-F5344CB8AC3E}">
        <p14:creationId xmlns:p14="http://schemas.microsoft.com/office/powerpoint/2010/main" val="3629595974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extérieur, carte&#10;&#10;Description générée automatiquement">
            <a:extLst>
              <a:ext uri="{FF2B5EF4-FFF2-40B4-BE49-F238E27FC236}">
                <a16:creationId xmlns:a16="http://schemas.microsoft.com/office/drawing/2014/main" id="{AFA03F28-FC24-497F-AFD1-9475C96C8AE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0339"/>
            <a:ext cx="12192000" cy="647961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BF34B1F0-C1F8-4B77-8E21-383EDF1F90BE}"/>
              </a:ext>
            </a:extLst>
          </p:cNvPr>
          <p:cNvSpPr txBox="1"/>
          <p:nvPr/>
        </p:nvSpPr>
        <p:spPr>
          <a:xfrm>
            <a:off x="1222511" y="1442417"/>
            <a:ext cx="61652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200" dirty="0">
                <a:latin typeface="calendar note tfb" panose="02000500000000000000" pitchFamily="2" charset="0"/>
              </a:rPr>
              <a:t>L’Australie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A809069A-6DED-481D-A7BE-A660A67B830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8FAFB"/>
              </a:clrFrom>
              <a:clrTo>
                <a:srgbClr val="F8FAFB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094383" y="2844801"/>
            <a:ext cx="2600325" cy="2333625"/>
          </a:xfrm>
          <a:prstGeom prst="rect">
            <a:avLst/>
          </a:prstGeom>
        </p:spPr>
      </p:pic>
      <p:sp>
        <p:nvSpPr>
          <p:cNvPr id="26626" name="AutoShape 2" descr="Résultat de recherche d'images pour &quot;Australie drapeau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6628" name="AutoShape 4" descr="Résultat de recherche d'images pour &quot;Australie drapeau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6630" name="AutoShape 6" descr="Résultat de recherche d'images pour &quot;Australie drapeau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26632" name="Picture 8" descr="Drapeau de l'Australi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457" y="3976914"/>
            <a:ext cx="4307472" cy="2163310"/>
          </a:xfrm>
          <a:prstGeom prst="rect">
            <a:avLst/>
          </a:prstGeom>
          <a:noFill/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937275C-E7F1-4836-BC9F-61412196F19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283789" y="1761845"/>
            <a:ext cx="1600200" cy="163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902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extérieur, texte, carte&#10;&#10;Description générée automatiquement">
            <a:extLst>
              <a:ext uri="{FF2B5EF4-FFF2-40B4-BE49-F238E27FC236}">
                <a16:creationId xmlns:a16="http://schemas.microsoft.com/office/drawing/2014/main" id="{DB3C2424-76AF-496F-B04F-FEE7C62A924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10632"/>
            <a:ext cx="12192000" cy="5347368"/>
          </a:xfrm>
          <a:prstGeom prst="rect">
            <a:avLst/>
          </a:prstGeom>
        </p:spPr>
      </p:pic>
      <p:pic>
        <p:nvPicPr>
          <p:cNvPr id="25604" name="Picture 4" descr="Résultat de recherche d'images pour &quot;la nouvelle zélande  Wharenui&quot;&quot;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37517" y="970641"/>
            <a:ext cx="6912882" cy="51846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05451333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extérieur, texte, carte&#10;&#10;Description générée automatiquement">
            <a:extLst>
              <a:ext uri="{FF2B5EF4-FFF2-40B4-BE49-F238E27FC236}">
                <a16:creationId xmlns:a16="http://schemas.microsoft.com/office/drawing/2014/main" id="{DB3C2424-76AF-496F-B04F-FEE7C62A924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10632"/>
            <a:ext cx="12192000" cy="5347368"/>
          </a:xfrm>
          <a:prstGeom prst="rect">
            <a:avLst/>
          </a:prstGeom>
        </p:spPr>
      </p:pic>
      <p:pic>
        <p:nvPicPr>
          <p:cNvPr id="7" name="Picture 4" descr="Résultat de recherche d'images pour &quot;la nouvelle zélande  Wharenui&quot;&quot;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716760">
            <a:off x="551542" y="853960"/>
            <a:ext cx="4455885" cy="33419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4578" name="Picture 2" descr="Résultat de recherche d'images pour &quot;Les Moaïs sur l’île de Pâques&quot;&quot;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91542" y="1683658"/>
            <a:ext cx="8224322" cy="468153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698210893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extérieur, texte, carte&#10;&#10;Description générée automatiquement">
            <a:extLst>
              <a:ext uri="{FF2B5EF4-FFF2-40B4-BE49-F238E27FC236}">
                <a16:creationId xmlns:a16="http://schemas.microsoft.com/office/drawing/2014/main" id="{DB3C2424-76AF-496F-B04F-FEE7C62A92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10632"/>
            <a:ext cx="12192000" cy="5347368"/>
          </a:xfrm>
          <a:prstGeom prst="rect">
            <a:avLst/>
          </a:prstGeom>
        </p:spPr>
      </p:pic>
      <p:pic>
        <p:nvPicPr>
          <p:cNvPr id="7" name="Picture 4" descr="Résultat de recherche d'images pour &quot;la nouvelle zélande  Wharenui&quot;&quot;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0716760">
            <a:off x="551542" y="853960"/>
            <a:ext cx="4455885" cy="33419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4578" name="Picture 2" descr="Résultat de recherche d'images pour &quot;Les Moaïs sur l’île de Pâques&quot;&quot;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72737" y="3744684"/>
            <a:ext cx="4807584" cy="273662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2" name="Média en ligne 1" title="Le Haka de la Nouvelle-Zￃﾩlande face ￃﾠ la France">
            <a:hlinkClick r:id="" action="ppaction://media"/>
            <a:extLst>
              <a:ext uri="{FF2B5EF4-FFF2-40B4-BE49-F238E27FC236}">
                <a16:creationId xmlns:a16="http://schemas.microsoft.com/office/drawing/2014/main" id="{610CAB22-CD48-48C3-9235-855A6AFCAD9D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7"/>
          <a:stretch>
            <a:fillRect/>
          </a:stretch>
        </p:blipFill>
        <p:spPr>
          <a:xfrm>
            <a:off x="3048000" y="1714500"/>
            <a:ext cx="6096000" cy="3429000"/>
          </a:xfrm>
          <a:prstGeom prst="rect">
            <a:avLst/>
          </a:prstGeom>
          <a:ln>
            <a:noFill/>
          </a:ln>
          <a:effectLst>
            <a:glow rad="228600">
              <a:srgbClr val="FFFFFF">
                <a:alpha val="40000"/>
              </a:srgbClr>
            </a:glow>
          </a:effectLst>
          <a:scene3d>
            <a:camera prst="orthographicFront"/>
            <a:lightRig rig="threePt" dir="t">
              <a:rot lat="0" lon="0" rev="2100000"/>
            </a:lightRig>
          </a:scene3d>
          <a:sp3d>
            <a:bevelT w="152400" h="101600" prst="slope"/>
          </a:sp3d>
        </p:spPr>
      </p:pic>
    </p:spTree>
    <p:extLst>
      <p:ext uri="{BB962C8B-B14F-4D97-AF65-F5344CB8AC3E}">
        <p14:creationId xmlns:p14="http://schemas.microsoft.com/office/powerpoint/2010/main" val="169821089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extérieur, texte, carte&#10;&#10;Description générée automatiquement">
            <a:extLst>
              <a:ext uri="{FF2B5EF4-FFF2-40B4-BE49-F238E27FC236}">
                <a16:creationId xmlns:a16="http://schemas.microsoft.com/office/drawing/2014/main" id="{DB3C2424-76AF-496F-B04F-FEE7C62A924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10632"/>
            <a:ext cx="12192000" cy="5347368"/>
          </a:xfrm>
          <a:prstGeom prst="rect">
            <a:avLst/>
          </a:prstGeom>
        </p:spPr>
      </p:pic>
      <p:pic>
        <p:nvPicPr>
          <p:cNvPr id="7" name="Picture 4" descr="Résultat de recherche d'images pour &quot;la nouvelle zélande  Wharenui&quot;&quot;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716760">
            <a:off x="551542" y="853960"/>
            <a:ext cx="4455885" cy="33419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4578" name="Picture 2" descr="Résultat de recherche d'images pour &quot;Les Moaïs sur l’île de Pâques&quot;&quot;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72737" y="3744684"/>
            <a:ext cx="4807584" cy="273662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9" name="ZoneTexte 8">
            <a:hlinkClick r:id="rId6"/>
            <a:extLst>
              <a:ext uri="{FF2B5EF4-FFF2-40B4-BE49-F238E27FC236}">
                <a16:creationId xmlns:a16="http://schemas.microsoft.com/office/drawing/2014/main" id="{2B85F78C-621E-4521-8DEE-1CA1733049A9}"/>
              </a:ext>
            </a:extLst>
          </p:cNvPr>
          <p:cNvSpPr txBox="1"/>
          <p:nvPr/>
        </p:nvSpPr>
        <p:spPr>
          <a:xfrm>
            <a:off x="2987528" y="3367993"/>
            <a:ext cx="6015397" cy="988965"/>
          </a:xfrm>
          <a:prstGeom prst="doubleWave">
            <a:avLst/>
          </a:prstGeom>
          <a:solidFill>
            <a:srgbClr val="00B0F0"/>
          </a:solidFill>
          <a:ln w="762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200" dirty="0">
                <a:latin typeface="KG Summer Sunshine Blackout" panose="02000000000000000000" pitchFamily="2" charset="0"/>
              </a:rPr>
              <a:t>énigme du pays n°19</a:t>
            </a:r>
          </a:p>
        </p:txBody>
      </p:sp>
    </p:spTree>
    <p:extLst>
      <p:ext uri="{BB962C8B-B14F-4D97-AF65-F5344CB8AC3E}">
        <p14:creationId xmlns:p14="http://schemas.microsoft.com/office/powerpoint/2010/main" val="1698210893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extérieur, texte, carte&#10;&#10;Description générée automatiquement">
            <a:extLst>
              <a:ext uri="{FF2B5EF4-FFF2-40B4-BE49-F238E27FC236}">
                <a16:creationId xmlns:a16="http://schemas.microsoft.com/office/drawing/2014/main" id="{D3DCDBF6-FD7D-4485-BB35-BD278F67F8A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0338"/>
            <a:ext cx="12192000" cy="625883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BF34B1F0-C1F8-4B77-8E21-383EDF1F90BE}"/>
              </a:ext>
            </a:extLst>
          </p:cNvPr>
          <p:cNvSpPr txBox="1"/>
          <p:nvPr/>
        </p:nvSpPr>
        <p:spPr>
          <a:xfrm>
            <a:off x="714511" y="513503"/>
            <a:ext cx="858914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200" dirty="0">
                <a:latin typeface="calendar note tfb" panose="02000500000000000000" pitchFamily="2" charset="0"/>
              </a:rPr>
              <a:t>La </a:t>
            </a:r>
            <a:r>
              <a:rPr lang="fr-FR" sz="7200" dirty="0" err="1">
                <a:latin typeface="calendar note tfb" panose="02000500000000000000" pitchFamily="2" charset="0"/>
              </a:rPr>
              <a:t>Nouvelle-Zelande</a:t>
            </a:r>
            <a:endParaRPr lang="fr-FR" sz="7200" dirty="0">
              <a:latin typeface="calendar note tfb" panose="02000500000000000000" pitchFamily="2" charset="0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A809069A-6DED-481D-A7BE-A660A67B830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8FAFB"/>
              </a:clrFrom>
              <a:clrTo>
                <a:srgbClr val="F8FAFB">
                  <a:alpha val="0"/>
                </a:srgbClr>
              </a:clrTo>
            </a:clrChange>
          </a:blip>
          <a:stretch>
            <a:fillRect/>
          </a:stretch>
        </p:blipFill>
        <p:spPr>
          <a:xfrm rot="630860">
            <a:off x="8371640" y="2902858"/>
            <a:ext cx="2600325" cy="2333625"/>
          </a:xfrm>
          <a:prstGeom prst="rect">
            <a:avLst/>
          </a:prstGeom>
        </p:spPr>
      </p:pic>
      <p:sp>
        <p:nvSpPr>
          <p:cNvPr id="26626" name="AutoShape 2" descr="Résultat de recherche d'images pour &quot;Australie drapeau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6628" name="AutoShape 4" descr="Résultat de recherche d'images pour &quot;Australie drapeau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6630" name="AutoShape 6" descr="Résultat de recherche d'images pour &quot;Australie drapeau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47106" name="Picture 2" descr="Afficher l’image sourc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6204" y="3371169"/>
            <a:ext cx="5086350" cy="3048001"/>
          </a:xfrm>
          <a:prstGeom prst="rect">
            <a:avLst/>
          </a:prstGeom>
          <a:noFill/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6350473-C891-4EDB-A8CA-F9186AC34DE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191872" y="1428471"/>
            <a:ext cx="1676400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902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extérieur, texte, carte&#10;&#10;Description générée automatiquement">
            <a:extLst>
              <a:ext uri="{FF2B5EF4-FFF2-40B4-BE49-F238E27FC236}">
                <a16:creationId xmlns:a16="http://schemas.microsoft.com/office/drawing/2014/main" id="{DB3C2424-76AF-496F-B04F-FEE7C62A924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10632"/>
            <a:ext cx="12192000" cy="5347368"/>
          </a:xfrm>
          <a:prstGeom prst="rect">
            <a:avLst/>
          </a:prstGeom>
        </p:spPr>
      </p:pic>
      <p:pic>
        <p:nvPicPr>
          <p:cNvPr id="20482" name="Picture 2" descr="Afficher l’image source"/>
          <p:cNvPicPr>
            <a:picLocks noChangeAspect="1" noChangeArrowheads="1"/>
          </p:cNvPicPr>
          <p:nvPr/>
        </p:nvPicPr>
        <p:blipFill>
          <a:blip r:embed="rId4" cstate="print"/>
          <a:srcRect l="449" b="3759"/>
          <a:stretch>
            <a:fillRect/>
          </a:stretch>
        </p:blipFill>
        <p:spPr bwMode="auto">
          <a:xfrm>
            <a:off x="3701143" y="956809"/>
            <a:ext cx="4122057" cy="531336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31206360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extérieur, texte, carte&#10;&#10;Description générée automatiquement">
            <a:extLst>
              <a:ext uri="{FF2B5EF4-FFF2-40B4-BE49-F238E27FC236}">
                <a16:creationId xmlns:a16="http://schemas.microsoft.com/office/drawing/2014/main" id="{DB3C2424-76AF-496F-B04F-FEE7C62A924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26861"/>
            <a:ext cx="12192000" cy="5347368"/>
          </a:xfrm>
          <a:prstGeom prst="rect">
            <a:avLst/>
          </a:prstGeom>
        </p:spPr>
      </p:pic>
      <p:pic>
        <p:nvPicPr>
          <p:cNvPr id="7" name="Picture 2" descr="Afficher l’image source"/>
          <p:cNvPicPr>
            <a:picLocks noChangeAspect="1" noChangeArrowheads="1"/>
          </p:cNvPicPr>
          <p:nvPr/>
        </p:nvPicPr>
        <p:blipFill>
          <a:blip r:embed="rId4" cstate="print"/>
          <a:srcRect l="449" b="3759"/>
          <a:stretch>
            <a:fillRect/>
          </a:stretch>
        </p:blipFill>
        <p:spPr bwMode="auto">
          <a:xfrm>
            <a:off x="378191" y="449943"/>
            <a:ext cx="3468095" cy="44704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9458" name="Picture 2" descr="Afficher l’image sourc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14178" y="840041"/>
            <a:ext cx="8442368" cy="572673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4362857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extérieur, texte, carte&#10;&#10;Description générée automatiquement">
            <a:extLst>
              <a:ext uri="{FF2B5EF4-FFF2-40B4-BE49-F238E27FC236}">
                <a16:creationId xmlns:a16="http://schemas.microsoft.com/office/drawing/2014/main" id="{DB3C2424-76AF-496F-B04F-FEE7C62A92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7204"/>
            <a:ext cx="12192000" cy="5347368"/>
          </a:xfrm>
          <a:prstGeom prst="rect">
            <a:avLst/>
          </a:prstGeom>
        </p:spPr>
      </p:pic>
      <p:pic>
        <p:nvPicPr>
          <p:cNvPr id="7" name="Picture 2" descr="Afficher l’image source"/>
          <p:cNvPicPr>
            <a:picLocks noChangeAspect="1" noChangeArrowheads="1"/>
          </p:cNvPicPr>
          <p:nvPr/>
        </p:nvPicPr>
        <p:blipFill>
          <a:blip r:embed="rId5" cstate="print"/>
          <a:srcRect l="449" b="3759"/>
          <a:stretch>
            <a:fillRect/>
          </a:stretch>
        </p:blipFill>
        <p:spPr bwMode="auto">
          <a:xfrm>
            <a:off x="378191" y="449943"/>
            <a:ext cx="3468095" cy="44704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9458" name="Picture 2" descr="Afficher l’image sourc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402286" y="3626114"/>
            <a:ext cx="4484914" cy="304226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Média en ligne 1" title="Armada - Adam Hawa (Official Lyric Video) ￢ﾜﾅ">
            <a:hlinkClick r:id="" action="ppaction://media"/>
            <a:extLst>
              <a:ext uri="{FF2B5EF4-FFF2-40B4-BE49-F238E27FC236}">
                <a16:creationId xmlns:a16="http://schemas.microsoft.com/office/drawing/2014/main" id="{2BE27A80-B8BE-4FDB-872C-B3492AA50952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7"/>
          <a:stretch>
            <a:fillRect/>
          </a:stretch>
        </p:blipFill>
        <p:spPr>
          <a:xfrm>
            <a:off x="2485293" y="1557117"/>
            <a:ext cx="6655582" cy="3743765"/>
          </a:xfrm>
          <a:prstGeom prst="roundRect">
            <a:avLst>
              <a:gd name="adj" fmla="val 5439"/>
            </a:avLst>
          </a:prstGeom>
          <a:ln>
            <a:noFill/>
          </a:ln>
          <a:effectLst>
            <a:innerShdw blurRad="114300" dist="50800">
              <a:srgbClr val="000000">
                <a:alpha val="0"/>
              </a:srgbClr>
            </a:innerShdw>
          </a:effectLst>
        </p:spPr>
      </p:pic>
    </p:spTree>
    <p:extLst>
      <p:ext uri="{BB962C8B-B14F-4D97-AF65-F5344CB8AC3E}">
        <p14:creationId xmlns:p14="http://schemas.microsoft.com/office/powerpoint/2010/main" val="24436285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extérieur, texte, carte&#10;&#10;Description générée automatiquement">
            <a:extLst>
              <a:ext uri="{FF2B5EF4-FFF2-40B4-BE49-F238E27FC236}">
                <a16:creationId xmlns:a16="http://schemas.microsoft.com/office/drawing/2014/main" id="{DB3C2424-76AF-496F-B04F-FEE7C62A924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7204"/>
            <a:ext cx="12192000" cy="5347368"/>
          </a:xfrm>
          <a:prstGeom prst="rect">
            <a:avLst/>
          </a:prstGeom>
        </p:spPr>
      </p:pic>
      <p:pic>
        <p:nvPicPr>
          <p:cNvPr id="7" name="Picture 2" descr="Afficher l’image source"/>
          <p:cNvPicPr>
            <a:picLocks noChangeAspect="1" noChangeArrowheads="1"/>
          </p:cNvPicPr>
          <p:nvPr/>
        </p:nvPicPr>
        <p:blipFill>
          <a:blip r:embed="rId4" cstate="print"/>
          <a:srcRect l="449" b="3759"/>
          <a:stretch>
            <a:fillRect/>
          </a:stretch>
        </p:blipFill>
        <p:spPr bwMode="auto">
          <a:xfrm>
            <a:off x="378191" y="393672"/>
            <a:ext cx="3468095" cy="44704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9458" name="Picture 2" descr="Afficher l’image sourc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02286" y="3626114"/>
            <a:ext cx="4484914" cy="304226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ZoneTexte 8">
            <a:hlinkClick r:id="rId6"/>
            <a:extLst>
              <a:ext uri="{FF2B5EF4-FFF2-40B4-BE49-F238E27FC236}">
                <a16:creationId xmlns:a16="http://schemas.microsoft.com/office/drawing/2014/main" id="{60B23377-6544-4B8C-9739-78FC80E9CBF6}"/>
              </a:ext>
            </a:extLst>
          </p:cNvPr>
          <p:cNvSpPr txBox="1"/>
          <p:nvPr/>
        </p:nvSpPr>
        <p:spPr>
          <a:xfrm>
            <a:off x="2616588" y="3131631"/>
            <a:ext cx="6015397" cy="988965"/>
          </a:xfrm>
          <a:prstGeom prst="doubleWave">
            <a:avLst/>
          </a:prstGeom>
          <a:solidFill>
            <a:srgbClr val="00B0F0"/>
          </a:solidFill>
          <a:ln w="762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200" dirty="0">
                <a:latin typeface="KG Summer Sunshine Blackout" panose="02000000000000000000" pitchFamily="2" charset="0"/>
              </a:rPr>
              <a:t>énigme du pays n°12</a:t>
            </a:r>
          </a:p>
        </p:txBody>
      </p:sp>
    </p:spTree>
    <p:extLst>
      <p:ext uri="{BB962C8B-B14F-4D97-AF65-F5344CB8AC3E}">
        <p14:creationId xmlns:p14="http://schemas.microsoft.com/office/powerpoint/2010/main" val="244362857"/>
      </p:ext>
    </p:extLst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extérieur, carte&#10;&#10;Description générée automatiquement">
            <a:extLst>
              <a:ext uri="{FF2B5EF4-FFF2-40B4-BE49-F238E27FC236}">
                <a16:creationId xmlns:a16="http://schemas.microsoft.com/office/drawing/2014/main" id="{B4CE38DC-2999-4BF4-86C1-9E87F721A6B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0337"/>
            <a:ext cx="12192000" cy="638113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BF34B1F0-C1F8-4B77-8E21-383EDF1F90BE}"/>
              </a:ext>
            </a:extLst>
          </p:cNvPr>
          <p:cNvSpPr txBox="1"/>
          <p:nvPr/>
        </p:nvSpPr>
        <p:spPr>
          <a:xfrm>
            <a:off x="1249308" y="1077327"/>
            <a:ext cx="63613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200" dirty="0">
                <a:latin typeface="calendar note tfb" panose="02000500000000000000" pitchFamily="2" charset="0"/>
              </a:rPr>
              <a:t>L</a:t>
            </a:r>
            <a:r>
              <a:rPr lang="fr-FR" sz="7200" dirty="0">
                <a:latin typeface="AdamGorry-Inline" panose="020F0702020204020204" pitchFamily="34" charset="0"/>
              </a:rPr>
              <a:t>’</a:t>
            </a:r>
            <a:r>
              <a:rPr lang="fr-FR" sz="7200" dirty="0" err="1">
                <a:latin typeface="calendar note tfb" panose="02000500000000000000" pitchFamily="2" charset="0"/>
              </a:rPr>
              <a:t>Indonesie</a:t>
            </a:r>
            <a:endParaRPr lang="fr-FR" sz="7200" dirty="0">
              <a:latin typeface="calendar note tfb" panose="02000500000000000000" pitchFamily="2" charset="0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A809069A-6DED-481D-A7BE-A660A67B830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8FAFB"/>
              </a:clrFrom>
              <a:clrTo>
                <a:srgbClr val="F8FAFB">
                  <a:alpha val="0"/>
                </a:srgbClr>
              </a:clrTo>
            </a:clrChange>
          </a:blip>
          <a:srcRect t="1648" r="922"/>
          <a:stretch>
            <a:fillRect/>
          </a:stretch>
        </p:blipFill>
        <p:spPr>
          <a:xfrm rot="630860">
            <a:off x="7207189" y="645550"/>
            <a:ext cx="2576342" cy="2295164"/>
          </a:xfrm>
          <a:prstGeom prst="rect">
            <a:avLst/>
          </a:prstGeom>
        </p:spPr>
      </p:pic>
      <p:sp>
        <p:nvSpPr>
          <p:cNvPr id="26626" name="AutoShape 2" descr="Résultat de recherche d'images pour &quot;Australie drapeau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6628" name="AutoShape 4" descr="Résultat de recherche d'images pour &quot;Australie drapeau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6630" name="AutoShape 6" descr="Résultat de recherche d'images pour &quot;Australie drapeau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53250" name="Picture 2" descr="Afficher l’image sourc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2225" y="3309255"/>
            <a:ext cx="4027718" cy="268514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6BB9DF0-6BDE-4257-9255-A4CE5A8EF39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64705" y="4580345"/>
            <a:ext cx="1885950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902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extérieur, texte, carte&#10;&#10;Description générée automatiquement">
            <a:extLst>
              <a:ext uri="{FF2B5EF4-FFF2-40B4-BE49-F238E27FC236}">
                <a16:creationId xmlns:a16="http://schemas.microsoft.com/office/drawing/2014/main" id="{DB3C2424-76AF-496F-B04F-FEE7C62A924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5547"/>
            <a:ext cx="12192000" cy="5347368"/>
          </a:xfrm>
          <a:prstGeom prst="rect">
            <a:avLst/>
          </a:prstGeom>
        </p:spPr>
      </p:pic>
      <p:pic>
        <p:nvPicPr>
          <p:cNvPr id="55298" name="Picture 2" descr="Afficher l’image sourc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85371" y="654489"/>
            <a:ext cx="7726731" cy="423682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031206360"/>
      </p:ext>
    </p:extLst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extérieur, texte, carte&#10;&#10;Description générée automatiquement">
            <a:extLst>
              <a:ext uri="{FF2B5EF4-FFF2-40B4-BE49-F238E27FC236}">
                <a16:creationId xmlns:a16="http://schemas.microsoft.com/office/drawing/2014/main" id="{DB3C2424-76AF-496F-B04F-FEE7C62A924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5547"/>
            <a:ext cx="12192000" cy="5347368"/>
          </a:xfrm>
          <a:prstGeom prst="rect">
            <a:avLst/>
          </a:prstGeom>
        </p:spPr>
      </p:pic>
      <p:pic>
        <p:nvPicPr>
          <p:cNvPr id="55298" name="Picture 2" descr="Afficher l’image sourc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2857" y="349689"/>
            <a:ext cx="6191483" cy="339499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6322" name="Picture 2" descr="Afficher l’image sourc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10203" y="1355525"/>
            <a:ext cx="9144000" cy="480060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031206360"/>
      </p:ext>
    </p:extLst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extérieur, texte, carte&#10;&#10;Description générée automatiquement">
            <a:extLst>
              <a:ext uri="{FF2B5EF4-FFF2-40B4-BE49-F238E27FC236}">
                <a16:creationId xmlns:a16="http://schemas.microsoft.com/office/drawing/2014/main" id="{DB3C2424-76AF-496F-B04F-FEE7C62A92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5547"/>
            <a:ext cx="12192000" cy="5347368"/>
          </a:xfrm>
          <a:prstGeom prst="rect">
            <a:avLst/>
          </a:prstGeom>
        </p:spPr>
      </p:pic>
      <p:pic>
        <p:nvPicPr>
          <p:cNvPr id="55298" name="Picture 2" descr="Afficher l’image sourc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2858" y="349690"/>
            <a:ext cx="5397388" cy="295956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6322" name="Picture 2" descr="Afficher l’image sourc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18448" y="3513740"/>
            <a:ext cx="5236523" cy="27491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" name="Média en ligne 1" title="Papouasie-Nouvelle-Guinￃﾩe (V) (PNG-3)   Le Sing sing">
            <a:hlinkClick r:id="" action="ppaction://media"/>
            <a:extLst>
              <a:ext uri="{FF2B5EF4-FFF2-40B4-BE49-F238E27FC236}">
                <a16:creationId xmlns:a16="http://schemas.microsoft.com/office/drawing/2014/main" id="{1AC29203-5D36-4B0F-83AE-89C6A1FE99D4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7"/>
          <a:stretch>
            <a:fillRect/>
          </a:stretch>
        </p:blipFill>
        <p:spPr>
          <a:xfrm>
            <a:off x="3181350" y="1244600"/>
            <a:ext cx="5829300" cy="4368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03120636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extérieur, texte, carte&#10;&#10;Description générée automatiquement">
            <a:extLst>
              <a:ext uri="{FF2B5EF4-FFF2-40B4-BE49-F238E27FC236}">
                <a16:creationId xmlns:a16="http://schemas.microsoft.com/office/drawing/2014/main" id="{DB3C2424-76AF-496F-B04F-FEE7C62A924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5547"/>
            <a:ext cx="12192000" cy="5347368"/>
          </a:xfrm>
          <a:prstGeom prst="rect">
            <a:avLst/>
          </a:prstGeom>
          <a:solidFill>
            <a:srgbClr val="E4B06A"/>
          </a:solidFill>
        </p:spPr>
      </p:pic>
      <p:pic>
        <p:nvPicPr>
          <p:cNvPr id="55298" name="Picture 2" descr="Afficher l’image sourc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2858" y="293419"/>
            <a:ext cx="5397388" cy="295956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6322" name="Picture 2" descr="Afficher l’image sourc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58084" y="3650480"/>
            <a:ext cx="5236523" cy="27491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1" name="Parchemin : vertical 10">
            <a:extLst>
              <a:ext uri="{FF2B5EF4-FFF2-40B4-BE49-F238E27FC236}">
                <a16:creationId xmlns:a16="http://schemas.microsoft.com/office/drawing/2014/main" id="{9162BFDC-9F9D-4CC2-9D55-027C209DAE0C}"/>
              </a:ext>
            </a:extLst>
          </p:cNvPr>
          <p:cNvSpPr/>
          <p:nvPr/>
        </p:nvSpPr>
        <p:spPr>
          <a:xfrm>
            <a:off x="3699290" y="1252512"/>
            <a:ext cx="5317587" cy="4795936"/>
          </a:xfrm>
          <a:prstGeom prst="verticalScroll">
            <a:avLst/>
          </a:prstGeom>
          <a:blipFill>
            <a:blip r:embed="rId6"/>
            <a:tile tx="0" ty="0" sx="100000" sy="100000" flip="none" algn="tl"/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fr-FR" b="1" dirty="0">
                <a:solidFill>
                  <a:schemeClr val="tx1"/>
                </a:solidFill>
                <a:latin typeface="Maritime Tropical" panose="02000603000000000000" pitchFamily="2" charset="0"/>
              </a:rPr>
              <a:t>Je suis une province d’Indonésie.</a:t>
            </a:r>
          </a:p>
          <a:p>
            <a:pPr marL="342900" indent="-342900">
              <a:buFont typeface="+mj-lt"/>
              <a:buAutoNum type="arabicPeriod"/>
            </a:pPr>
            <a:endParaRPr lang="fr-FR" b="1" dirty="0">
              <a:solidFill>
                <a:schemeClr val="tx1"/>
              </a:solidFill>
              <a:latin typeface="Maritime Tropical" panose="02000603000000000000" pitchFamily="2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fr-FR" b="1" dirty="0">
                <a:solidFill>
                  <a:schemeClr val="tx1"/>
                </a:solidFill>
                <a:latin typeface="Maritime Tropical" panose="02000603000000000000" pitchFamily="2" charset="0"/>
              </a:rPr>
              <a:t>Ma capitale est </a:t>
            </a:r>
            <a:r>
              <a:rPr lang="fr-FR" b="1" dirty="0" err="1">
                <a:solidFill>
                  <a:schemeClr val="tx1"/>
                </a:solidFill>
                <a:latin typeface="Maritime Tropical" panose="02000603000000000000" pitchFamily="2" charset="0"/>
              </a:rPr>
              <a:t>Yajapura</a:t>
            </a:r>
            <a:r>
              <a:rPr lang="fr-FR" b="1" dirty="0">
                <a:solidFill>
                  <a:schemeClr val="tx1"/>
                </a:solidFill>
                <a:latin typeface="Maritime Tropical" panose="02000603000000000000" pitchFamily="2" charset="0"/>
              </a:rPr>
              <a:t>.</a:t>
            </a:r>
          </a:p>
          <a:p>
            <a:pPr marL="342900" indent="-342900">
              <a:buFont typeface="+mj-lt"/>
              <a:buAutoNum type="arabicPeriod"/>
            </a:pPr>
            <a:endParaRPr lang="fr-FR" b="1" dirty="0">
              <a:solidFill>
                <a:schemeClr val="tx1"/>
              </a:solidFill>
              <a:latin typeface="Maritime Tropical" panose="02000603000000000000" pitchFamily="2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fr-FR" b="1" dirty="0">
                <a:solidFill>
                  <a:schemeClr val="tx1"/>
                </a:solidFill>
                <a:latin typeface="Maritime Tropical" panose="02000603000000000000" pitchFamily="2" charset="0"/>
              </a:rPr>
              <a:t> Je suis une île de l’Océan Pacifique </a:t>
            </a:r>
          </a:p>
          <a:p>
            <a:pPr marL="342900" indent="-342900">
              <a:buFont typeface="+mj-lt"/>
              <a:buAutoNum type="arabicPeriod"/>
            </a:pPr>
            <a:endParaRPr lang="fr-FR" b="1" dirty="0">
              <a:solidFill>
                <a:schemeClr val="tx1"/>
              </a:solidFill>
              <a:latin typeface="Maritime Tropical" panose="02000603000000000000" pitchFamily="2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fr-FR" b="1" dirty="0">
                <a:solidFill>
                  <a:schemeClr val="tx1"/>
                </a:solidFill>
                <a:latin typeface="Maritime Tropical" panose="02000603000000000000" pitchFamily="2" charset="0"/>
              </a:rPr>
              <a:t>J’ai sur mon île un des volcans les plus dangereux du monde. </a:t>
            </a:r>
          </a:p>
        </p:txBody>
      </p:sp>
    </p:spTree>
    <p:extLst>
      <p:ext uri="{BB962C8B-B14F-4D97-AF65-F5344CB8AC3E}">
        <p14:creationId xmlns:p14="http://schemas.microsoft.com/office/powerpoint/2010/main" val="2031206360"/>
      </p:ext>
    </p:extLst>
  </p:cSld>
  <p:clrMapOvr>
    <a:masterClrMapping/>
  </p:clrMapOvr>
  <p:transition spd="slow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B4C797A-18A0-4FFF-AE0B-9E53A0AB309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7714"/>
            <a:ext cx="12192000" cy="62992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BF34B1F0-C1F8-4B77-8E21-383EDF1F90BE}"/>
              </a:ext>
            </a:extLst>
          </p:cNvPr>
          <p:cNvSpPr txBox="1"/>
          <p:nvPr/>
        </p:nvSpPr>
        <p:spPr>
          <a:xfrm>
            <a:off x="2093369" y="1006989"/>
            <a:ext cx="56717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200" dirty="0">
                <a:latin typeface="calendar note tfb" panose="02000500000000000000" pitchFamily="2" charset="0"/>
              </a:rPr>
              <a:t>La Papouasie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A809069A-6DED-481D-A7BE-A660A67B830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8FAFB"/>
              </a:clrFrom>
              <a:clrTo>
                <a:srgbClr val="F8FAFB">
                  <a:alpha val="0"/>
                </a:srgbClr>
              </a:clrTo>
            </a:clrChange>
          </a:blip>
          <a:srcRect t="1648" r="922"/>
          <a:stretch>
            <a:fillRect/>
          </a:stretch>
        </p:blipFill>
        <p:spPr>
          <a:xfrm rot="630860">
            <a:off x="7308789" y="2546922"/>
            <a:ext cx="2576342" cy="2295164"/>
          </a:xfrm>
          <a:prstGeom prst="rect">
            <a:avLst/>
          </a:prstGeom>
        </p:spPr>
      </p:pic>
      <p:sp>
        <p:nvSpPr>
          <p:cNvPr id="26626" name="AutoShape 2" descr="Résultat de recherche d'images pour &quot;Australie drapeau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6628" name="AutoShape 4" descr="Résultat de recherche d'images pour &quot;Australie drapeau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6630" name="AutoShape 6" descr="Résultat de recherche d'images pour &quot;Australie drapeau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57346" name="Picture 2" descr="Afficher l’image sourc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8001" y="3947886"/>
            <a:ext cx="3589866" cy="2692400"/>
          </a:xfrm>
          <a:prstGeom prst="rect">
            <a:avLst/>
          </a:prstGeom>
          <a:noFill/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E203241-16F3-4FE0-87BE-EA8813FD101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92433" y="4811486"/>
            <a:ext cx="19050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902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extérieur, texte, carte&#10;&#10;Description générée automatiquement">
            <a:extLst>
              <a:ext uri="{FF2B5EF4-FFF2-40B4-BE49-F238E27FC236}">
                <a16:creationId xmlns:a16="http://schemas.microsoft.com/office/drawing/2014/main" id="{DB3C2424-76AF-496F-B04F-FEE7C62A924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5547"/>
            <a:ext cx="12192000" cy="5347368"/>
          </a:xfrm>
          <a:prstGeom prst="rect">
            <a:avLst/>
          </a:prstGeom>
        </p:spPr>
      </p:pic>
      <p:pic>
        <p:nvPicPr>
          <p:cNvPr id="60418" name="Picture 2" descr="Résultat d’images pour Tasmanie maiso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39118" y="1388156"/>
            <a:ext cx="5917238" cy="40837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31206360"/>
      </p:ext>
    </p:extLst>
  </p:cSld>
  <p:clrMapOvr>
    <a:masterClrMapping/>
  </p:clrMapOvr>
  <p:transition spd="slow">
    <p:push dir="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extérieur, texte, carte&#10;&#10;Description générée automatiquement">
            <a:extLst>
              <a:ext uri="{FF2B5EF4-FFF2-40B4-BE49-F238E27FC236}">
                <a16:creationId xmlns:a16="http://schemas.microsoft.com/office/drawing/2014/main" id="{DB3C2424-76AF-496F-B04F-FEE7C62A924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5547"/>
            <a:ext cx="12192000" cy="5347368"/>
          </a:xfrm>
          <a:prstGeom prst="rect">
            <a:avLst/>
          </a:prstGeom>
        </p:spPr>
      </p:pic>
      <p:pic>
        <p:nvPicPr>
          <p:cNvPr id="60418" name="Picture 2" descr="Résultat d’images pour Tasmanie maiso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293395">
            <a:off x="672101" y="1014033"/>
            <a:ext cx="5254060" cy="36260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1442" name="Picture 2" descr="Afficher l’image sourc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05061" y="983569"/>
            <a:ext cx="7603330" cy="50688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31206360"/>
      </p:ext>
    </p:extLst>
  </p:cSld>
  <p:clrMapOvr>
    <a:masterClrMapping/>
  </p:clrMapOvr>
  <p:transition spd="slow">
    <p:push dir="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extérieur, texte, carte&#10;&#10;Description générée automatiquement">
            <a:extLst>
              <a:ext uri="{FF2B5EF4-FFF2-40B4-BE49-F238E27FC236}">
                <a16:creationId xmlns:a16="http://schemas.microsoft.com/office/drawing/2014/main" id="{DB3C2424-76AF-496F-B04F-FEE7C62A92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5547"/>
            <a:ext cx="12192000" cy="5347368"/>
          </a:xfrm>
          <a:prstGeom prst="rect">
            <a:avLst/>
          </a:prstGeom>
        </p:spPr>
      </p:pic>
      <p:pic>
        <p:nvPicPr>
          <p:cNvPr id="60418" name="Picture 2" descr="Résultat d’images pour Tasmanie mais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0293395">
            <a:off x="454055" y="791063"/>
            <a:ext cx="4917404" cy="33937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1442" name="Picture 2" descr="Afficher l’image sourc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331199" y="4208461"/>
            <a:ext cx="3506220" cy="23374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Média en ligne 1" title="En Tasmanie">
            <a:hlinkClick r:id="" action="ppaction://media"/>
            <a:extLst>
              <a:ext uri="{FF2B5EF4-FFF2-40B4-BE49-F238E27FC236}">
                <a16:creationId xmlns:a16="http://schemas.microsoft.com/office/drawing/2014/main" id="{82123F9F-2315-42A8-89C2-1C4BB09AA9E2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7"/>
          <a:stretch>
            <a:fillRect/>
          </a:stretch>
        </p:blipFill>
        <p:spPr>
          <a:xfrm>
            <a:off x="2786742" y="1627415"/>
            <a:ext cx="7041042" cy="396058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3120636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extérieur, texte, carte&#10;&#10;Description générée automatiquement">
            <a:extLst>
              <a:ext uri="{FF2B5EF4-FFF2-40B4-BE49-F238E27FC236}">
                <a16:creationId xmlns:a16="http://schemas.microsoft.com/office/drawing/2014/main" id="{DB3C2424-76AF-496F-B04F-FEE7C62A924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5547"/>
            <a:ext cx="12192000" cy="5347368"/>
          </a:xfrm>
          <a:prstGeom prst="rect">
            <a:avLst/>
          </a:prstGeom>
        </p:spPr>
      </p:pic>
      <p:pic>
        <p:nvPicPr>
          <p:cNvPr id="60418" name="Picture 2" descr="Résultat d’images pour Tasmanie maiso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293395">
            <a:off x="439540" y="791064"/>
            <a:ext cx="4917404" cy="33937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1442" name="Picture 2" descr="Afficher l’image sourc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331199" y="4208461"/>
            <a:ext cx="3506220" cy="23374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Parchemin : vertical 5"/>
          <p:cNvSpPr/>
          <p:nvPr/>
        </p:nvSpPr>
        <p:spPr>
          <a:xfrm>
            <a:off x="3683912" y="1095443"/>
            <a:ext cx="5317587" cy="4795936"/>
          </a:xfrm>
          <a:prstGeom prst="verticalScroll">
            <a:avLst/>
          </a:prstGeom>
          <a:blipFill>
            <a:blip r:embed="rId6"/>
            <a:tile tx="0" ty="0" sx="100000" sy="100000" flip="none" algn="tl"/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r>
              <a:rPr lang="fr-FR" b="1" dirty="0">
                <a:solidFill>
                  <a:schemeClr val="tx1"/>
                </a:solidFill>
                <a:latin typeface="Maritime Tropical" panose="02000603000000000000" pitchFamily="2" charset="0"/>
              </a:rPr>
              <a:t>Je suis composé de 335 petites îles.</a:t>
            </a:r>
          </a:p>
          <a:p>
            <a:pPr marL="342900" indent="-342900">
              <a:buFont typeface="+mj-lt"/>
              <a:buAutoNum type="arabicPeriod"/>
            </a:pPr>
            <a:endParaRPr lang="fr-FR" b="1" dirty="0">
              <a:solidFill>
                <a:schemeClr val="tx1"/>
              </a:solidFill>
              <a:latin typeface="Maritime Tropical" panose="02000603000000000000" pitchFamily="2" charset="0"/>
            </a:endParaRPr>
          </a:p>
          <a:p>
            <a:pPr marL="342900" indent="-342900">
              <a:buAutoNum type="arabicPeriod"/>
            </a:pPr>
            <a:r>
              <a:rPr lang="fr-FR" b="1" dirty="0">
                <a:solidFill>
                  <a:schemeClr val="tx1"/>
                </a:solidFill>
                <a:latin typeface="Maritime Tropical" panose="02000603000000000000" pitchFamily="2" charset="0"/>
              </a:rPr>
              <a:t>Mon pays est baptisé « état naturel »</a:t>
            </a:r>
          </a:p>
          <a:p>
            <a:pPr marL="342900" indent="-342900">
              <a:buAutoNum type="arabicPeriod"/>
            </a:pPr>
            <a:endParaRPr lang="fr-FR" b="1" dirty="0">
              <a:solidFill>
                <a:schemeClr val="tx1"/>
              </a:solidFill>
              <a:latin typeface="Maritime Tropical" panose="02000603000000000000" pitchFamily="2" charset="0"/>
            </a:endParaRPr>
          </a:p>
          <a:p>
            <a:pPr marL="342900" indent="-342900">
              <a:buAutoNum type="arabicPeriod"/>
            </a:pPr>
            <a:r>
              <a:rPr lang="fr-FR" b="1" dirty="0">
                <a:solidFill>
                  <a:schemeClr val="tx1"/>
                </a:solidFill>
                <a:latin typeface="Maritime Tropical" panose="02000603000000000000" pitchFamily="2" charset="0"/>
              </a:rPr>
              <a:t>La majeure partie de mon île est boisée.</a:t>
            </a:r>
          </a:p>
          <a:p>
            <a:pPr marL="342900" indent="-342900">
              <a:buAutoNum type="arabicPeriod"/>
            </a:pPr>
            <a:endParaRPr lang="fr-FR" b="1" dirty="0">
              <a:solidFill>
                <a:schemeClr val="tx1"/>
              </a:solidFill>
              <a:latin typeface="Maritime Tropical" panose="02000603000000000000" pitchFamily="2" charset="0"/>
            </a:endParaRPr>
          </a:p>
          <a:p>
            <a:pPr marL="342900" indent="-342900">
              <a:buAutoNum type="arabicPeriod"/>
            </a:pPr>
            <a:r>
              <a:rPr lang="fr-FR" b="1" dirty="0">
                <a:solidFill>
                  <a:schemeClr val="tx1"/>
                </a:solidFill>
                <a:latin typeface="Maritime Tropical" panose="02000603000000000000" pitchFamily="2" charset="0"/>
              </a:rPr>
              <a:t>Les sports pratiqués sont le cricket et le football américain. </a:t>
            </a:r>
          </a:p>
        </p:txBody>
      </p:sp>
    </p:spTree>
    <p:extLst>
      <p:ext uri="{BB962C8B-B14F-4D97-AF65-F5344CB8AC3E}">
        <p14:creationId xmlns:p14="http://schemas.microsoft.com/office/powerpoint/2010/main" val="2031206360"/>
      </p:ext>
    </p:extLst>
  </p:cSld>
  <p:clrMapOvr>
    <a:masterClrMapping/>
  </p:clrMapOvr>
  <p:transition spd="slow">
    <p:push dir="u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extérieur, texte, carte&#10;&#10;Description générée automatiquement">
            <a:extLst>
              <a:ext uri="{FF2B5EF4-FFF2-40B4-BE49-F238E27FC236}">
                <a16:creationId xmlns:a16="http://schemas.microsoft.com/office/drawing/2014/main" id="{5999B19E-9C91-4621-8182-AF0D1C98747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5142"/>
            <a:ext cx="12192000" cy="6329474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BF34B1F0-C1F8-4B77-8E21-383EDF1F90BE}"/>
              </a:ext>
            </a:extLst>
          </p:cNvPr>
          <p:cNvSpPr txBox="1"/>
          <p:nvPr/>
        </p:nvSpPr>
        <p:spPr>
          <a:xfrm>
            <a:off x="2093369" y="1006989"/>
            <a:ext cx="56717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200" dirty="0">
                <a:latin typeface="calendar note tfb" panose="02000500000000000000" pitchFamily="2" charset="0"/>
              </a:rPr>
              <a:t>La Tasmanie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A809069A-6DED-481D-A7BE-A660A67B830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8FAFB"/>
              </a:clrFrom>
              <a:clrTo>
                <a:srgbClr val="F8FAFB">
                  <a:alpha val="0"/>
                </a:srgbClr>
              </a:clrTo>
            </a:clrChange>
          </a:blip>
          <a:srcRect t="1648" r="922"/>
          <a:stretch>
            <a:fillRect/>
          </a:stretch>
        </p:blipFill>
        <p:spPr>
          <a:xfrm rot="630860">
            <a:off x="6800788" y="4041895"/>
            <a:ext cx="2576342" cy="2295164"/>
          </a:xfrm>
          <a:prstGeom prst="rect">
            <a:avLst/>
          </a:prstGeom>
        </p:spPr>
      </p:pic>
      <p:sp>
        <p:nvSpPr>
          <p:cNvPr id="26626" name="AutoShape 2" descr="Résultat de recherche d'images pour &quot;Australie drapeau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6628" name="AutoShape 4" descr="Résultat de recherche d'images pour &quot;Australie drapeau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6630" name="AutoShape 6" descr="Résultat de recherche d'images pour &quot;Australie drapeau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62466" name="Picture 2" descr="Afficher l’image sourc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8686" y="4297816"/>
            <a:ext cx="4673600" cy="2336800"/>
          </a:xfrm>
          <a:prstGeom prst="rect">
            <a:avLst/>
          </a:prstGeom>
          <a:noFill/>
        </p:spPr>
      </p:pic>
      <p:sp>
        <p:nvSpPr>
          <p:cNvPr id="13" name="Ellipse 12">
            <a:extLst>
              <a:ext uri="{FF2B5EF4-FFF2-40B4-BE49-F238E27FC236}">
                <a16:creationId xmlns:a16="http://schemas.microsoft.com/office/drawing/2014/main" id="{BF111FDC-2377-438E-9DB0-49024133BAC0}"/>
              </a:ext>
            </a:extLst>
          </p:cNvPr>
          <p:cNvSpPr/>
          <p:nvPr/>
        </p:nvSpPr>
        <p:spPr>
          <a:xfrm>
            <a:off x="9811656" y="5602514"/>
            <a:ext cx="841829" cy="711199"/>
          </a:xfrm>
          <a:prstGeom prst="ellipse">
            <a:avLst/>
          </a:prstGeom>
          <a:noFill/>
          <a:ln w="381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F01E52F-9E3A-411D-B070-4B41B744B95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858512" y="1374239"/>
            <a:ext cx="1876425" cy="194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902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extérieur, texte, carte&#10;&#10;Description générée automatiquement">
            <a:extLst>
              <a:ext uri="{FF2B5EF4-FFF2-40B4-BE49-F238E27FC236}">
                <a16:creationId xmlns:a16="http://schemas.microsoft.com/office/drawing/2014/main" id="{DB3C2424-76AF-496F-B04F-FEE7C62A924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5547"/>
            <a:ext cx="12192000" cy="5347368"/>
          </a:xfrm>
          <a:prstGeom prst="rect">
            <a:avLst/>
          </a:prstGeom>
        </p:spPr>
      </p:pic>
      <p:pic>
        <p:nvPicPr>
          <p:cNvPr id="65538" name="Picture 2" descr="Résultat de recherche d'images pour &quot;Nouvelle calédonie Un bungalow de luxe&quot;&quot;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7930" y="117901"/>
            <a:ext cx="8112094" cy="444137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31206360"/>
      </p:ext>
    </p:extLst>
  </p:cSld>
  <p:clrMapOvr>
    <a:masterClrMapping/>
  </p:clrMapOvr>
  <p:transition spd="slow">
    <p:push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extérieur, texte, carte&#10;&#10;Description générée automatiquement">
            <a:extLst>
              <a:ext uri="{FF2B5EF4-FFF2-40B4-BE49-F238E27FC236}">
                <a16:creationId xmlns:a16="http://schemas.microsoft.com/office/drawing/2014/main" id="{DB3C2424-76AF-496F-B04F-FEE7C62A924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5547"/>
            <a:ext cx="12192000" cy="5347368"/>
          </a:xfrm>
          <a:prstGeom prst="rect">
            <a:avLst/>
          </a:prstGeom>
        </p:spPr>
      </p:pic>
      <p:pic>
        <p:nvPicPr>
          <p:cNvPr id="65538" name="Picture 2" descr="Résultat de recherche d'images pour &quot;Nouvelle calédonie Un bungalow de luxe&quot;&quot;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846628">
            <a:off x="502123" y="1023564"/>
            <a:ext cx="6123833" cy="33527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6562" name="Picture 2" descr="Résultat de recherche d'images pour &quot;Nouvelle calédonie le phare d amédée&quot;&quot;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57486" y="1065507"/>
            <a:ext cx="7423603" cy="539448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31206360"/>
      </p:ext>
    </p:extLst>
  </p:cSld>
  <p:clrMapOvr>
    <a:masterClrMapping/>
  </p:clrMapOvr>
  <p:transition spd="slow">
    <p:push dir="u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extérieur, texte, carte&#10;&#10;Description générée automatiquement">
            <a:extLst>
              <a:ext uri="{FF2B5EF4-FFF2-40B4-BE49-F238E27FC236}">
                <a16:creationId xmlns:a16="http://schemas.microsoft.com/office/drawing/2014/main" id="{DB3C2424-76AF-496F-B04F-FEE7C62A92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5547"/>
            <a:ext cx="12192000" cy="5347368"/>
          </a:xfrm>
          <a:prstGeom prst="rect">
            <a:avLst/>
          </a:prstGeom>
        </p:spPr>
      </p:pic>
      <p:pic>
        <p:nvPicPr>
          <p:cNvPr id="65538" name="Picture 2" descr="Résultat de recherche d'images pour &quot;Nouvelle calédonie Un bungalow de luxe&quot;&quot;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3418" y="180128"/>
            <a:ext cx="4751826" cy="2601625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66562" name="Picture 2" descr="Résultat de recherche d'images pour &quot;Nouvelle calédonie le phare d amédée&quot;&quot;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663878" y="4105756"/>
            <a:ext cx="3317211" cy="241050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" name="Média en ligne 1" title="PEDRO &quot;Monike&quot;">
            <a:hlinkClick r:id="" action="ppaction://media"/>
            <a:extLst>
              <a:ext uri="{FF2B5EF4-FFF2-40B4-BE49-F238E27FC236}">
                <a16:creationId xmlns:a16="http://schemas.microsoft.com/office/drawing/2014/main" id="{CC363F64-F8EC-4E02-B004-FC152C2E578E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7"/>
          <a:stretch>
            <a:fillRect/>
          </a:stretch>
        </p:blipFill>
        <p:spPr>
          <a:xfrm>
            <a:off x="3181350" y="1244600"/>
            <a:ext cx="5829300" cy="4368800"/>
          </a:xfrm>
          <a:prstGeom prst="roundRect">
            <a:avLst>
              <a:gd name="adj" fmla="val 5299"/>
            </a:avLst>
          </a:prstGeom>
          <a:ln>
            <a:noFill/>
          </a:ln>
          <a:effectLst/>
          <a:scene3d>
            <a:camera prst="orthographicFront"/>
            <a:lightRig rig="balanced" dir="t"/>
          </a:scene3d>
          <a:sp3d prstMaterial="plastic">
            <a:bevelT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03120636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extérieur, texte, carte&#10;&#10;Description générée automatiquement">
            <a:extLst>
              <a:ext uri="{FF2B5EF4-FFF2-40B4-BE49-F238E27FC236}">
                <a16:creationId xmlns:a16="http://schemas.microsoft.com/office/drawing/2014/main" id="{DB3C2424-76AF-496F-B04F-FEE7C62A924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5547"/>
            <a:ext cx="12192000" cy="5347368"/>
          </a:xfrm>
          <a:prstGeom prst="rect">
            <a:avLst/>
          </a:prstGeom>
        </p:spPr>
      </p:pic>
      <p:pic>
        <p:nvPicPr>
          <p:cNvPr id="65538" name="Picture 2" descr="Résultat de recherche d'images pour &quot;Nouvelle calédonie Un bungalow de luxe&quot;&quot;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0503" y="334978"/>
            <a:ext cx="4751826" cy="26016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6562" name="Picture 2" descr="Résultat de recherche d'images pour &quot;Nouvelle calédonie le phare d amédée&quot;&quot;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663878" y="4194628"/>
            <a:ext cx="3317211" cy="241050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Parchemin : vertical 9">
            <a:extLst>
              <a:ext uri="{FF2B5EF4-FFF2-40B4-BE49-F238E27FC236}">
                <a16:creationId xmlns:a16="http://schemas.microsoft.com/office/drawing/2014/main" id="{2BDD26E1-1E31-4F65-940B-24E25E192CE5}"/>
              </a:ext>
            </a:extLst>
          </p:cNvPr>
          <p:cNvSpPr/>
          <p:nvPr/>
        </p:nvSpPr>
        <p:spPr>
          <a:xfrm>
            <a:off x="4212611" y="1772528"/>
            <a:ext cx="4451267" cy="3832299"/>
          </a:xfrm>
          <a:prstGeom prst="verticalScroll">
            <a:avLst/>
          </a:prstGeom>
          <a:blipFill>
            <a:blip r:embed="rId6"/>
            <a:tile tx="0" ty="0" sx="100000" sy="100000" flip="none" algn="tl"/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r>
              <a:rPr lang="fr-FR" b="1" dirty="0">
                <a:solidFill>
                  <a:schemeClr val="tx1"/>
                </a:solidFill>
                <a:latin typeface="Maritime Tropical" panose="02000603000000000000" pitchFamily="2" charset="0"/>
              </a:rPr>
              <a:t>Je suis réputé pour mes lagons magnifiques.</a:t>
            </a:r>
          </a:p>
          <a:p>
            <a:pPr marL="342900" indent="-342900">
              <a:buAutoNum type="arabicPeriod"/>
            </a:pPr>
            <a:endParaRPr lang="fr-FR" b="1" dirty="0">
              <a:solidFill>
                <a:schemeClr val="tx1"/>
              </a:solidFill>
              <a:latin typeface="Maritime Tropical" panose="02000603000000000000" pitchFamily="2" charset="0"/>
            </a:endParaRPr>
          </a:p>
          <a:p>
            <a:pPr marL="342900" indent="-342900">
              <a:buAutoNum type="arabicPeriod"/>
            </a:pPr>
            <a:r>
              <a:rPr lang="fr-FR" b="1" dirty="0">
                <a:solidFill>
                  <a:schemeClr val="tx1"/>
                </a:solidFill>
                <a:latin typeface="Maritime Tropical" panose="02000603000000000000" pitchFamily="2" charset="0"/>
              </a:rPr>
              <a:t>La langue officielle est le français.</a:t>
            </a:r>
          </a:p>
          <a:p>
            <a:pPr marL="342900" indent="-342900">
              <a:buAutoNum type="arabicPeriod"/>
            </a:pPr>
            <a:endParaRPr lang="fr-FR" b="1" dirty="0">
              <a:solidFill>
                <a:schemeClr val="tx1"/>
              </a:solidFill>
              <a:latin typeface="Maritime Tropical" panose="02000603000000000000" pitchFamily="2" charset="0"/>
            </a:endParaRPr>
          </a:p>
          <a:p>
            <a:pPr marL="342900" indent="-342900">
              <a:buAutoNum type="arabicPeriod"/>
            </a:pPr>
            <a:r>
              <a:rPr lang="fr-FR" b="1" dirty="0">
                <a:solidFill>
                  <a:schemeClr val="tx1"/>
                </a:solidFill>
                <a:latin typeface="Maritime Tropical" panose="02000603000000000000" pitchFamily="2" charset="0"/>
              </a:rPr>
              <a:t>Mon chef-lieu est Nouméa.</a:t>
            </a:r>
          </a:p>
        </p:txBody>
      </p:sp>
    </p:spTree>
    <p:extLst>
      <p:ext uri="{BB962C8B-B14F-4D97-AF65-F5344CB8AC3E}">
        <p14:creationId xmlns:p14="http://schemas.microsoft.com/office/powerpoint/2010/main" val="2031206360"/>
      </p:ext>
    </p:extLst>
  </p:cSld>
  <p:clrMapOvr>
    <a:masterClrMapping/>
  </p:clrMapOvr>
  <p:transition spd="slow">
    <p:push dir="u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extérieur, texte, carte&#10;&#10;Description générée automatiquement">
            <a:extLst>
              <a:ext uri="{FF2B5EF4-FFF2-40B4-BE49-F238E27FC236}">
                <a16:creationId xmlns:a16="http://schemas.microsoft.com/office/drawing/2014/main" id="{3E8C8929-7C2F-47FF-A0C0-DBC9C1750CF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5737"/>
            <a:ext cx="12192000" cy="6486525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BF34B1F0-C1F8-4B77-8E21-383EDF1F90BE}"/>
              </a:ext>
            </a:extLst>
          </p:cNvPr>
          <p:cNvSpPr txBox="1"/>
          <p:nvPr/>
        </p:nvSpPr>
        <p:spPr>
          <a:xfrm>
            <a:off x="816111" y="600589"/>
            <a:ext cx="930034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200">
                <a:latin typeface="calendar note tfb" panose="02000500000000000000" pitchFamily="2" charset="0"/>
              </a:rPr>
              <a:t>La Nouvelle Caledonie </a:t>
            </a:r>
            <a:endParaRPr lang="fr-FR" sz="7200" dirty="0">
              <a:latin typeface="calendar note tfb" panose="02000500000000000000" pitchFamily="2" charset="0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A809069A-6DED-481D-A7BE-A660A67B830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8FAFB"/>
              </a:clrFrom>
              <a:clrTo>
                <a:srgbClr val="F8FAFB">
                  <a:alpha val="0"/>
                </a:srgbClr>
              </a:clrTo>
            </a:clrChange>
          </a:blip>
          <a:srcRect t="1648" r="922"/>
          <a:stretch>
            <a:fillRect/>
          </a:stretch>
        </p:blipFill>
        <p:spPr>
          <a:xfrm rot="630860">
            <a:off x="8237702" y="3287152"/>
            <a:ext cx="2576342" cy="2295164"/>
          </a:xfrm>
          <a:prstGeom prst="rect">
            <a:avLst/>
          </a:prstGeom>
        </p:spPr>
      </p:pic>
      <p:sp>
        <p:nvSpPr>
          <p:cNvPr id="26626" name="AutoShape 2" descr="Résultat de recherche d'images pour &quot;Australie drapeau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6628" name="AutoShape 4" descr="Résultat de recherche d'images pour &quot;Australie drapeau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6630" name="AutoShape 6" descr="Résultat de recherche d'images pour &quot;Australie drapeau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67586" name="Picture 2" descr="Afficher l’image sourc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4604" y="4195762"/>
            <a:ext cx="4914900" cy="2476501"/>
          </a:xfrm>
          <a:prstGeom prst="rect">
            <a:avLst/>
          </a:prstGeom>
          <a:noFill/>
        </p:spPr>
      </p:pic>
      <p:sp>
        <p:nvSpPr>
          <p:cNvPr id="11" name="Ellipse 10">
            <a:extLst>
              <a:ext uri="{FF2B5EF4-FFF2-40B4-BE49-F238E27FC236}">
                <a16:creationId xmlns:a16="http://schemas.microsoft.com/office/drawing/2014/main" id="{BF111FDC-2377-438E-9DB0-49024133BAC0}"/>
              </a:ext>
            </a:extLst>
          </p:cNvPr>
          <p:cNvSpPr/>
          <p:nvPr/>
        </p:nvSpPr>
        <p:spPr>
          <a:xfrm>
            <a:off x="10635175" y="4441371"/>
            <a:ext cx="1193968" cy="1045030"/>
          </a:xfrm>
          <a:prstGeom prst="ellipse">
            <a:avLst/>
          </a:prstGeom>
          <a:noFill/>
          <a:ln w="381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9E4C1BE-6B12-43A7-B10B-9ED21F717D9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127704" y="1503929"/>
            <a:ext cx="1609725" cy="161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902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3444</TotalTime>
  <Words>124</Words>
  <Application>Microsoft Office PowerPoint</Application>
  <PresentationFormat>Grand écran</PresentationFormat>
  <Paragraphs>30</Paragraphs>
  <Slides>31</Slides>
  <Notes>0</Notes>
  <HiddenSlides>0</HiddenSlides>
  <MMClips>6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31</vt:i4>
      </vt:variant>
    </vt:vector>
  </HeadingPairs>
  <TitlesOfParts>
    <vt:vector size="40" baseType="lpstr">
      <vt:lpstr>AdamGorry-Inline</vt:lpstr>
      <vt:lpstr>Arial</vt:lpstr>
      <vt:lpstr>calendar note tfb</vt:lpstr>
      <vt:lpstr>Calibri</vt:lpstr>
      <vt:lpstr>Calibri Light</vt:lpstr>
      <vt:lpstr>GrilledCheese BTN Toasted</vt:lpstr>
      <vt:lpstr>KG Summer Sunshine Blackout</vt:lpstr>
      <vt:lpstr>Maritime Tropical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Christophe DRAPPIER</dc:creator>
  <cp:lastModifiedBy>Christophe DRAPPIER</cp:lastModifiedBy>
  <cp:revision>76</cp:revision>
  <dcterms:created xsi:type="dcterms:W3CDTF">2019-08-20T15:06:12Z</dcterms:created>
  <dcterms:modified xsi:type="dcterms:W3CDTF">2020-01-02T21:46:41Z</dcterms:modified>
</cp:coreProperties>
</file>